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5" r:id="rId6"/>
    <p:sldId id="266" r:id="rId7"/>
    <p:sldId id="260" r:id="rId8"/>
    <p:sldId id="261" r:id="rId9"/>
    <p:sldId id="262" r:id="rId10"/>
    <p:sldId id="263" r:id="rId11"/>
    <p:sldId id="264" r:id="rId12"/>
  </p:sldIdLst>
  <p:sldSz cx="14630400" cy="8229600"/>
  <p:notesSz cx="8229600" cy="14630400"/>
  <p:embeddedFontLst>
    <p:embeddedFont>
      <p:font typeface="Raleway Medium" pitchFamily="2" charset="0"/>
      <p:regular r:id="rId14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éphane Dinahet" initials="SD" lastIdx="2" clrIdx="0">
    <p:extLst>
      <p:ext uri="{19B8F6BF-5375-455C-9EA6-DF929625EA0E}">
        <p15:presenceInfo xmlns:p15="http://schemas.microsoft.com/office/powerpoint/2012/main" userId="Stéphane Dinahe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9583" autoAdjust="0"/>
  </p:normalViewPr>
  <p:slideViewPr>
    <p:cSldViewPr snapToGrid="0" snapToObjects="1">
      <p:cViewPr>
        <p:scale>
          <a:sx n="66" d="100"/>
          <a:sy n="66" d="100"/>
        </p:scale>
        <p:origin x="792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3-18T02:57:27.851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8457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DINAHET/Loto_API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Good [morning/afternoon] everyone! My name is </a:t>
            </a:r>
            <a:r>
              <a:rPr lang="en-US" b="1" dirty="0"/>
              <a:t>Stéphane Dinahet</a:t>
            </a:r>
            <a:r>
              <a:rPr lang="en-US" dirty="0"/>
              <a:t>, and I am excited to present my project, </a:t>
            </a:r>
            <a:r>
              <a:rPr lang="en-US" b="1" dirty="0" err="1"/>
              <a:t>Loto</a:t>
            </a:r>
            <a:r>
              <a:rPr lang="en-US" b="1" dirty="0"/>
              <a:t> Tracker API</a:t>
            </a:r>
            <a:r>
              <a:rPr lang="en-US" dirty="0"/>
              <a:t>, developed as part of my portfolio at Holberton School Rennes.</a:t>
            </a:r>
          </a:p>
          <a:p>
            <a:r>
              <a:rPr lang="en-US" dirty="0"/>
              <a:t>This project is a </a:t>
            </a:r>
            <a:r>
              <a:rPr lang="en-US" b="1" dirty="0"/>
              <a:t>lottery tracking API</a:t>
            </a:r>
            <a:r>
              <a:rPr lang="en-US" dirty="0"/>
              <a:t> that provides a </a:t>
            </a:r>
            <a:r>
              <a:rPr lang="en-US" b="1" dirty="0"/>
              <a:t>secure</a:t>
            </a:r>
            <a:r>
              <a:rPr lang="en-US" dirty="0"/>
              <a:t>, </a:t>
            </a:r>
            <a:r>
              <a:rPr lang="en-US" b="1" dirty="0"/>
              <a:t>automated</a:t>
            </a:r>
            <a:r>
              <a:rPr lang="en-US" dirty="0"/>
              <a:t>, and </a:t>
            </a:r>
            <a:r>
              <a:rPr lang="en-US" b="1" dirty="0"/>
              <a:t>real-time</a:t>
            </a:r>
            <a:r>
              <a:rPr lang="en-US" dirty="0"/>
              <a:t> experience for users who want to check their lottery results efficiently.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Throughout the development of </a:t>
            </a:r>
            <a:r>
              <a:rPr lang="en-US" dirty="0" err="1"/>
              <a:t>Loto</a:t>
            </a:r>
            <a:r>
              <a:rPr lang="en-US" dirty="0"/>
              <a:t> Tracker API, I learned: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Efficient database management is crucial</a:t>
            </a:r>
            <a:r>
              <a:rPr lang="en-US" dirty="0"/>
              <a:t> – Choosing the right database impacts performance.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Secure authentication requires proactive measures</a:t>
            </a:r>
            <a:r>
              <a:rPr lang="en-US" dirty="0"/>
              <a:t> – Using JWT and Spring Security improved security.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CI/CD automation saves time</a:t>
            </a:r>
            <a:r>
              <a:rPr lang="en-US" dirty="0"/>
              <a:t> – Automating tests and deployment streamlined development.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Early user testing improves quality</a:t>
            </a:r>
            <a:r>
              <a:rPr lang="en-US" dirty="0"/>
              <a:t> – Identifying bugs early led to a more stable release.</a:t>
            </a:r>
          </a:p>
          <a:p>
            <a:r>
              <a:rPr lang="en-US" dirty="0"/>
              <a:t>These insights will </a:t>
            </a:r>
            <a:r>
              <a:rPr lang="en-US" b="1" dirty="0"/>
              <a:t>shape future projects</a:t>
            </a:r>
            <a:r>
              <a:rPr lang="en-US" dirty="0"/>
              <a:t> and improve my overall development process.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Loto</a:t>
            </a:r>
            <a:r>
              <a:rPr lang="en-US" b="1" dirty="0"/>
              <a:t> Tracker API is now stable and fully functional</a:t>
            </a:r>
            <a:r>
              <a:rPr lang="en-US" dirty="0"/>
              <a:t>. The next step is </a:t>
            </a:r>
            <a:r>
              <a:rPr lang="en-US" b="1" dirty="0"/>
              <a:t>deploying it on a stable hosting platform</a:t>
            </a:r>
            <a:r>
              <a:rPr lang="en-US" dirty="0"/>
              <a:t> to make it accessible for users. Further enhancements will include </a:t>
            </a:r>
            <a:r>
              <a:rPr lang="en-US" b="1" dirty="0"/>
              <a:t>scaling the database</a:t>
            </a:r>
            <a:r>
              <a:rPr lang="en-US" dirty="0"/>
              <a:t> and </a:t>
            </a:r>
            <a:r>
              <a:rPr lang="en-US" b="1" dirty="0"/>
              <a:t>improving user experience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/>
              <a:t>That concludes my presentation. </a:t>
            </a:r>
            <a:r>
              <a:rPr lang="en-US" b="1" dirty="0"/>
              <a:t>Thank you for your attention!</a:t>
            </a:r>
            <a:endParaRPr lang="en-US" dirty="0"/>
          </a:p>
          <a:p>
            <a:r>
              <a:rPr lang="en-US" dirty="0"/>
              <a:t>If you have any questions, I’d be happy to answer them now.</a:t>
            </a:r>
            <a:br>
              <a:rPr lang="en-US" dirty="0"/>
            </a:br>
            <a:r>
              <a:rPr lang="en-US" dirty="0"/>
              <a:t>You can also explore the project repository here:</a:t>
            </a:r>
            <a:br>
              <a:rPr lang="en-US" dirty="0"/>
            </a:br>
            <a:r>
              <a:rPr lang="en-US" dirty="0"/>
              <a:t>📌 </a:t>
            </a:r>
            <a:r>
              <a:rPr lang="en-US" b="1" dirty="0"/>
              <a:t>GitHub Repository: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github.com/SDINAHET/</a:t>
            </a:r>
            <a:r>
              <a:rPr lang="en-US" dirty="0" err="1">
                <a:hlinkClick r:id="rId3"/>
              </a:rPr>
              <a:t>Loto_API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Checking lottery results manually can be </a:t>
            </a:r>
            <a:r>
              <a:rPr lang="en-US" b="1" dirty="0"/>
              <a:t>time-consuming and prone to errors</a:t>
            </a:r>
            <a:r>
              <a:rPr lang="en-US" dirty="0"/>
              <a:t>. Users need a more </a:t>
            </a:r>
            <a:r>
              <a:rPr lang="en-US" b="1" dirty="0"/>
              <a:t>automated</a:t>
            </a:r>
            <a:r>
              <a:rPr lang="en-US" dirty="0"/>
              <a:t>, </a:t>
            </a:r>
            <a:r>
              <a:rPr lang="en-US" b="1" dirty="0"/>
              <a:t>accurate</a:t>
            </a:r>
            <a:r>
              <a:rPr lang="en-US" dirty="0"/>
              <a:t>, and </a:t>
            </a:r>
            <a:r>
              <a:rPr lang="en-US" b="1" dirty="0"/>
              <a:t>efficient</a:t>
            </a:r>
            <a:r>
              <a:rPr lang="en-US" dirty="0"/>
              <a:t> way to compare their tickets with official results.</a:t>
            </a:r>
          </a:p>
          <a:p>
            <a:pPr>
              <a:buNone/>
            </a:pPr>
            <a:r>
              <a:rPr lang="en-US" b="1" dirty="0"/>
              <a:t>[Solution]</a:t>
            </a:r>
            <a:br>
              <a:rPr lang="en-US" dirty="0"/>
            </a:br>
            <a:r>
              <a:rPr lang="en-US" dirty="0" err="1"/>
              <a:t>Loto</a:t>
            </a:r>
            <a:r>
              <a:rPr lang="en-US" dirty="0"/>
              <a:t> Tracker API offers: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Secure authentication</a:t>
            </a:r>
            <a:r>
              <a:rPr lang="en-US" dirty="0"/>
              <a:t> with JWT for user management.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Ticket management</a:t>
            </a:r>
            <a:r>
              <a:rPr lang="en-US" dirty="0"/>
              <a:t> for submission and verification.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Automated comparison</a:t>
            </a:r>
            <a:r>
              <a:rPr lang="en-US" dirty="0"/>
              <a:t> with official FDJ results.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Real-time calculation</a:t>
            </a:r>
            <a:r>
              <a:rPr lang="en-US" dirty="0"/>
              <a:t> of winnings.</a:t>
            </a:r>
          </a:p>
          <a:p>
            <a:r>
              <a:rPr lang="en-US" dirty="0"/>
              <a:t>This API ensures that users </a:t>
            </a:r>
            <a:r>
              <a:rPr lang="en-US" b="1" dirty="0"/>
              <a:t>never miss a winning ticket</a:t>
            </a:r>
            <a:r>
              <a:rPr lang="en-US" dirty="0"/>
              <a:t> and provides a </a:t>
            </a:r>
            <a:r>
              <a:rPr lang="en-US" b="1" dirty="0"/>
              <a:t>seamless experience</a:t>
            </a:r>
            <a:r>
              <a:rPr lang="en-US" dirty="0"/>
              <a:t> from ticket submission to results verification.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The development process followed </a:t>
            </a:r>
            <a:r>
              <a:rPr lang="en-US" b="1" dirty="0"/>
              <a:t>four key phases</a:t>
            </a:r>
            <a:r>
              <a:rPr lang="en-US" dirty="0"/>
              <a:t>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Planning</a:t>
            </a:r>
            <a:r>
              <a:rPr lang="en-US" dirty="0"/>
              <a:t> – Defined core features and conducted technical research.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Backend &amp; Frontend Development</a:t>
            </a:r>
            <a:r>
              <a:rPr lang="en-US" dirty="0"/>
              <a:t> – Implemented using </a:t>
            </a:r>
            <a:r>
              <a:rPr lang="en-US" b="1" dirty="0"/>
              <a:t>Spring Boot</a:t>
            </a:r>
            <a:r>
              <a:rPr lang="en-US" dirty="0"/>
              <a:t>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Database Integration</a:t>
            </a:r>
            <a:r>
              <a:rPr lang="en-US" dirty="0"/>
              <a:t> – Used </a:t>
            </a:r>
            <a:r>
              <a:rPr lang="en-US" b="1" dirty="0"/>
              <a:t>MongoDB</a:t>
            </a:r>
            <a:r>
              <a:rPr lang="en-US" dirty="0"/>
              <a:t> for history and </a:t>
            </a:r>
            <a:r>
              <a:rPr lang="en-US" b="1" dirty="0"/>
              <a:t>SQLite</a:t>
            </a:r>
            <a:r>
              <a:rPr lang="en-US" dirty="0"/>
              <a:t> for storing tickets and users.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Testing &amp; Deployment</a:t>
            </a:r>
            <a:r>
              <a:rPr lang="en-US" dirty="0"/>
              <a:t> – Set up a </a:t>
            </a:r>
            <a:r>
              <a:rPr lang="en-US" b="1" dirty="0"/>
              <a:t>CI/CD pipeline</a:t>
            </a:r>
            <a:r>
              <a:rPr lang="en-US" dirty="0"/>
              <a:t> with </a:t>
            </a:r>
            <a:r>
              <a:rPr lang="en-US" b="1" dirty="0"/>
              <a:t>GitHub Actions</a:t>
            </a:r>
            <a:r>
              <a:rPr lang="en-US" dirty="0"/>
              <a:t> and </a:t>
            </a:r>
            <a:r>
              <a:rPr lang="en-US" b="1" dirty="0"/>
              <a:t>Docker</a:t>
            </a:r>
            <a:r>
              <a:rPr lang="en-US" dirty="0"/>
              <a:t>.</a:t>
            </a:r>
          </a:p>
          <a:p>
            <a:r>
              <a:rPr lang="en-US" dirty="0"/>
              <a:t>This structured approach ensured a </a:t>
            </a:r>
            <a:r>
              <a:rPr lang="en-US" b="1" dirty="0"/>
              <a:t>stable and efficient</a:t>
            </a:r>
            <a:r>
              <a:rPr lang="en-US" dirty="0"/>
              <a:t> application.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Backend:</a:t>
            </a:r>
            <a:r>
              <a:rPr lang="en-US" dirty="0"/>
              <a:t> Built with </a:t>
            </a:r>
            <a:r>
              <a:rPr lang="en-US" b="1" dirty="0"/>
              <a:t>Java and Spring Boot</a:t>
            </a:r>
            <a:r>
              <a:rPr lang="en-US" dirty="0"/>
              <a:t> to handle authentication, ticket management, and results processing.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Authentication:</a:t>
            </a:r>
            <a:r>
              <a:rPr lang="en-US" dirty="0"/>
              <a:t> Uses </a:t>
            </a:r>
            <a:r>
              <a:rPr lang="en-US" b="1" dirty="0"/>
              <a:t>JWT tokens</a:t>
            </a:r>
            <a:r>
              <a:rPr lang="en-US" dirty="0"/>
              <a:t> stored in cookies for enhanced security.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Storage:</a:t>
            </a:r>
            <a:r>
              <a:rPr lang="en-US" dirty="0"/>
              <a:t> </a:t>
            </a:r>
            <a:r>
              <a:rPr lang="en-US" b="1" dirty="0"/>
              <a:t>SQLite</a:t>
            </a:r>
            <a:r>
              <a:rPr lang="en-US" dirty="0"/>
              <a:t> for users and tickets. </a:t>
            </a:r>
            <a:r>
              <a:rPr lang="en-US" b="1" dirty="0"/>
              <a:t>MongoDB</a:t>
            </a:r>
            <a:r>
              <a:rPr lang="en-US" dirty="0"/>
              <a:t> for historical results.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Automation:</a:t>
            </a:r>
            <a:r>
              <a:rPr lang="en-US" dirty="0"/>
              <a:t> </a:t>
            </a:r>
            <a:r>
              <a:rPr lang="en-US" b="1" dirty="0"/>
              <a:t>Scrapes official </a:t>
            </a:r>
            <a:r>
              <a:rPr lang="en-US" b="1" dirty="0" err="1"/>
              <a:t>Loto</a:t>
            </a:r>
            <a:r>
              <a:rPr lang="en-US" b="1" dirty="0"/>
              <a:t> results every 30 minutes. Calculates winnings every 30 seconds</a:t>
            </a:r>
            <a:r>
              <a:rPr lang="en-US" dirty="0"/>
              <a:t> to ensure real-time updates.</a:t>
            </a:r>
          </a:p>
          <a:p>
            <a:pPr>
              <a:buNone/>
            </a:pPr>
            <a:r>
              <a:rPr lang="en-US" b="1" dirty="0"/>
              <a:t>Packaging &amp; Deployment:</a:t>
            </a:r>
            <a:r>
              <a:rPr lang="en-US" dirty="0"/>
              <a:t> </a:t>
            </a:r>
            <a:r>
              <a:rPr lang="en-US" dirty="0" err="1"/>
              <a:t>Dockerized</a:t>
            </a:r>
            <a:r>
              <a:rPr lang="en-US" dirty="0"/>
              <a:t> for easy deployment, with integration testing through </a:t>
            </a:r>
            <a:r>
              <a:rPr lang="en-US" b="1" dirty="0"/>
              <a:t>GitHub Actions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en-US" b="1" dirty="0"/>
              <a:t>Image 1: API for Retrieving Ticket Winnings</a:t>
            </a:r>
          </a:p>
          <a:p>
            <a:pPr>
              <a:buNone/>
            </a:pPr>
            <a:r>
              <a:rPr lang="en-US" dirty="0"/>
              <a:t>📌 </a:t>
            </a:r>
            <a:r>
              <a:rPr lang="en-US" b="1" dirty="0"/>
              <a:t>Context</a:t>
            </a:r>
            <a:r>
              <a:rPr lang="en-US" dirty="0"/>
              <a:t>: This screenshot shows an excerpt from the </a:t>
            </a:r>
            <a:r>
              <a:rPr lang="en-US" b="1" dirty="0" err="1"/>
              <a:t>GainController</a:t>
            </a:r>
            <a:r>
              <a:rPr lang="en-US" dirty="0"/>
              <a:t> in </a:t>
            </a:r>
            <a:r>
              <a:rPr lang="en-US" b="1" dirty="0"/>
              <a:t>Java Spring Boot</a:t>
            </a:r>
            <a:r>
              <a:rPr lang="en-US" dirty="0"/>
              <a:t>, responsible for retrieving lottery ticket winnings based on their ID.</a:t>
            </a:r>
          </a:p>
          <a:p>
            <a:pPr>
              <a:buNone/>
            </a:pPr>
            <a:r>
              <a:rPr lang="en-US" dirty="0"/>
              <a:t>🔹 </a:t>
            </a:r>
            <a:r>
              <a:rPr lang="en-US" b="1" dirty="0"/>
              <a:t>Key Points to Explain in the Presentation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@GetMapping("/{ticketId}") annotation allows retrieving a ticket's winnings via a </a:t>
            </a:r>
            <a:r>
              <a:rPr lang="en-US" b="1" dirty="0"/>
              <a:t>GET request</a:t>
            </a:r>
            <a:r>
              <a:rPr lang="en-US" dirty="0"/>
              <a:t> using its </a:t>
            </a:r>
            <a:r>
              <a:rPr lang="en-US" b="1" dirty="0"/>
              <a:t>ID</a:t>
            </a:r>
            <a:r>
              <a:rPr lang="en-US" dirty="0"/>
              <a:t> as a parameter.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Spring Doc </a:t>
            </a:r>
            <a:r>
              <a:rPr lang="en-US" b="1" dirty="0" err="1"/>
              <a:t>OpenAPI</a:t>
            </a:r>
            <a:r>
              <a:rPr lang="en-US" dirty="0"/>
              <a:t> (@Operation and @ApiResponses) is used to </a:t>
            </a:r>
            <a:r>
              <a:rPr lang="en-US" b="1" dirty="0"/>
              <a:t>document the API</a:t>
            </a:r>
            <a:r>
              <a:rPr lang="en-US" dirty="0"/>
              <a:t> efficiently.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response is a </a:t>
            </a:r>
            <a:r>
              <a:rPr lang="en-US" b="1" dirty="0"/>
              <a:t>DTO (</a:t>
            </a:r>
            <a:r>
              <a:rPr lang="en-US" b="1" dirty="0" err="1"/>
              <a:t>TicketGainDTO</a:t>
            </a:r>
            <a:r>
              <a:rPr lang="en-US" b="1" dirty="0"/>
              <a:t>)</a:t>
            </a:r>
            <a:r>
              <a:rPr lang="en-US" dirty="0"/>
              <a:t>, ensuring a clear separation between the </a:t>
            </a:r>
            <a:r>
              <a:rPr lang="en-US" b="1" dirty="0"/>
              <a:t>database layer</a:t>
            </a:r>
            <a:r>
              <a:rPr lang="en-US" dirty="0"/>
              <a:t> and the </a:t>
            </a:r>
            <a:r>
              <a:rPr lang="en-US" b="1" dirty="0"/>
              <a:t>exposed API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result is returned as a </a:t>
            </a:r>
            <a:r>
              <a:rPr lang="en-US" b="1" dirty="0" err="1"/>
              <a:t>ResponseEntity</a:t>
            </a:r>
            <a:r>
              <a:rPr lang="en-US" dirty="0"/>
              <a:t>, handling both </a:t>
            </a:r>
            <a:r>
              <a:rPr lang="en-US" b="1" dirty="0"/>
              <a:t>successful (200 OK)</a:t>
            </a:r>
            <a:r>
              <a:rPr lang="en-US" dirty="0"/>
              <a:t> and </a:t>
            </a:r>
            <a:r>
              <a:rPr lang="en-US" b="1" dirty="0"/>
              <a:t>not found (404 Not Found)</a:t>
            </a:r>
            <a:r>
              <a:rPr lang="en-US" dirty="0"/>
              <a:t> cases.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📌 </a:t>
            </a:r>
            <a:r>
              <a:rPr lang="en-US" b="1" dirty="0"/>
              <a:t>Bonus Visual</a:t>
            </a:r>
            <a:r>
              <a:rPr lang="en-US" dirty="0"/>
              <a:t>: The bottom part of the image displays the </a:t>
            </a:r>
            <a:r>
              <a:rPr lang="en-US" b="1" dirty="0"/>
              <a:t>user interface</a:t>
            </a:r>
            <a:r>
              <a:rPr lang="en-US" dirty="0"/>
              <a:t>, where users can see if their ticket is </a:t>
            </a:r>
            <a:r>
              <a:rPr lang="en-US" b="1" dirty="0"/>
              <a:t>won ("</a:t>
            </a:r>
            <a:r>
              <a:rPr lang="en-US" b="1" dirty="0" err="1"/>
              <a:t>Gagné</a:t>
            </a:r>
            <a:r>
              <a:rPr lang="en-US" b="1" dirty="0"/>
              <a:t>"), lost ("Perdu"), or pending ("En </a:t>
            </a:r>
            <a:r>
              <a:rPr lang="en-US" b="1" dirty="0" err="1"/>
              <a:t>attente</a:t>
            </a:r>
            <a:r>
              <a:rPr lang="en-US" b="1" dirty="0"/>
              <a:t>")</a:t>
            </a:r>
            <a:r>
              <a:rPr lang="en-US" dirty="0"/>
              <a:t>.</a:t>
            </a:r>
          </a:p>
          <a:p>
            <a:pPr>
              <a:buNone/>
            </a:pPr>
            <a:endParaRPr lang="fr-FR" b="1" dirty="0"/>
          </a:p>
          <a:p>
            <a:pPr>
              <a:buNone/>
            </a:pPr>
            <a:endParaRPr lang="fr-FR" b="1" dirty="0"/>
          </a:p>
          <a:p>
            <a:pPr>
              <a:buNone/>
            </a:pPr>
            <a:r>
              <a:rPr lang="fr-FR" b="1" dirty="0"/>
              <a:t>Image 1 : API de récupération des gains d’un ticket</a:t>
            </a:r>
          </a:p>
          <a:p>
            <a:pPr>
              <a:buNone/>
            </a:pPr>
            <a:r>
              <a:rPr lang="fr-FR" dirty="0"/>
              <a:t>📌 </a:t>
            </a:r>
            <a:r>
              <a:rPr lang="fr-FR" b="1" dirty="0"/>
              <a:t>Contexte</a:t>
            </a:r>
            <a:r>
              <a:rPr lang="fr-FR" dirty="0"/>
              <a:t> : Cette capture montre un extrait du contrôleur </a:t>
            </a:r>
            <a:r>
              <a:rPr lang="fr-FR" b="1" dirty="0" err="1"/>
              <a:t>GainController</a:t>
            </a:r>
            <a:r>
              <a:rPr lang="fr-FR" dirty="0"/>
              <a:t> en </a:t>
            </a:r>
            <a:r>
              <a:rPr lang="fr-FR" b="1" dirty="0"/>
              <a:t>Java Spring Boot</a:t>
            </a:r>
            <a:r>
              <a:rPr lang="fr-FR" dirty="0"/>
              <a:t>, qui permet de récupérer les gains associés à un ticket de loterie via son ID.</a:t>
            </a:r>
          </a:p>
          <a:p>
            <a:pPr>
              <a:buNone/>
            </a:pPr>
            <a:r>
              <a:rPr lang="fr-FR" dirty="0"/>
              <a:t>🔹 </a:t>
            </a:r>
            <a:r>
              <a:rPr lang="fr-FR" b="1" dirty="0"/>
              <a:t>Points clés à expliquer dans la présentation</a:t>
            </a:r>
            <a:r>
              <a:rPr lang="fr-FR" dirty="0"/>
              <a:t>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L'</a:t>
            </a:r>
            <a:r>
              <a:rPr lang="fr-FR" b="1" dirty="0"/>
              <a:t>annotation @GetMapping("/{ticketId}")</a:t>
            </a:r>
            <a:r>
              <a:rPr lang="fr-FR" dirty="0"/>
              <a:t> permet de récupérer les gains d’un ticket via une requête GET en passant l’ID du ticket en paramètre.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L’utilisation de </a:t>
            </a:r>
            <a:r>
              <a:rPr lang="fr-FR" b="1" dirty="0"/>
              <a:t>Spring Doc </a:t>
            </a:r>
            <a:r>
              <a:rPr lang="fr-FR" b="1" dirty="0" err="1"/>
              <a:t>OpenAPI</a:t>
            </a:r>
            <a:r>
              <a:rPr lang="fr-FR" b="1" dirty="0"/>
              <a:t> (@Operation et @ApiResponses)</a:t>
            </a:r>
            <a:r>
              <a:rPr lang="fr-FR" dirty="0"/>
              <a:t> facilite la documentation de l’API.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La réponse est </a:t>
            </a:r>
            <a:r>
              <a:rPr lang="fr-FR" b="1" dirty="0"/>
              <a:t>un DTO (</a:t>
            </a:r>
            <a:r>
              <a:rPr lang="fr-FR" b="1" dirty="0" err="1"/>
              <a:t>TicketGainDTO</a:t>
            </a:r>
            <a:r>
              <a:rPr lang="fr-FR" b="1" dirty="0"/>
              <a:t>)</a:t>
            </a:r>
            <a:r>
              <a:rPr lang="fr-FR" dirty="0"/>
              <a:t>, ce qui assure une séparation claire entre la base de données et l’API exposée.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Le résultat est renvoyé sous la forme d’un </a:t>
            </a:r>
            <a:r>
              <a:rPr lang="fr-FR" dirty="0" err="1"/>
              <a:t>ResponseEntity</a:t>
            </a:r>
            <a:r>
              <a:rPr lang="fr-FR" dirty="0"/>
              <a:t>, qui gère les cas où un ticket est trouvé (200 OK) ou non (404 Not </a:t>
            </a:r>
            <a:r>
              <a:rPr lang="fr-FR" dirty="0" err="1"/>
              <a:t>Found</a:t>
            </a:r>
            <a:r>
              <a:rPr lang="fr-FR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📌 </a:t>
            </a:r>
            <a:r>
              <a:rPr lang="fr-FR" b="1" dirty="0"/>
              <a:t>Bonus visuel</a:t>
            </a:r>
            <a:r>
              <a:rPr lang="fr-FR" dirty="0"/>
              <a:t> : La partie en bas de l’image affiche l’interface utilisateur où l’utilisateur voit s’il a </a:t>
            </a:r>
            <a:r>
              <a:rPr lang="fr-FR" b="1" dirty="0"/>
              <a:t>gagné</a:t>
            </a:r>
            <a:r>
              <a:rPr lang="fr-FR" dirty="0"/>
              <a:t>, </a:t>
            </a:r>
            <a:r>
              <a:rPr lang="fr-FR" b="1" dirty="0"/>
              <a:t>perdu</a:t>
            </a:r>
            <a:r>
              <a:rPr lang="fr-FR" dirty="0"/>
              <a:t>, ou si son ticket est </a:t>
            </a:r>
            <a:r>
              <a:rPr lang="fr-FR" b="1" dirty="0"/>
              <a:t>en attente</a:t>
            </a:r>
            <a:r>
              <a:rPr lang="fr-FR" dirty="0"/>
              <a:t> d’un tirage.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3470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en-US" b="1" dirty="0"/>
              <a:t>Image 2: Displaying the Latest </a:t>
            </a:r>
            <a:r>
              <a:rPr lang="en-US" b="1" dirty="0" err="1"/>
              <a:t>Loto</a:t>
            </a:r>
            <a:r>
              <a:rPr lang="en-US" b="1" dirty="0"/>
              <a:t> Draws</a:t>
            </a:r>
          </a:p>
          <a:p>
            <a:pPr>
              <a:buNone/>
            </a:pPr>
            <a:r>
              <a:rPr lang="en-US" dirty="0"/>
              <a:t>📌 </a:t>
            </a:r>
            <a:r>
              <a:rPr lang="en-US" b="1" dirty="0"/>
              <a:t>Context</a:t>
            </a:r>
            <a:r>
              <a:rPr lang="en-US" dirty="0"/>
              <a:t>: This screenshot illustrates the </a:t>
            </a:r>
            <a:r>
              <a:rPr lang="en-US" b="1" dirty="0"/>
              <a:t>frontend implementation in JavaScript</a:t>
            </a:r>
            <a:r>
              <a:rPr lang="en-US" dirty="0"/>
              <a:t> (using </a:t>
            </a:r>
            <a:r>
              <a:rPr lang="en-US" b="1" dirty="0"/>
              <a:t>Axios and HTML/CSS</a:t>
            </a:r>
            <a:r>
              <a:rPr lang="en-US" dirty="0"/>
              <a:t>), displaying the latest lottery results.</a:t>
            </a:r>
          </a:p>
          <a:p>
            <a:pPr>
              <a:buNone/>
            </a:pPr>
            <a:r>
              <a:rPr lang="en-US" dirty="0"/>
              <a:t>🔹 </a:t>
            </a:r>
            <a:r>
              <a:rPr lang="en-US" b="1" dirty="0"/>
              <a:t>Key Points to Explain in the Presentation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JavaScript code</a:t>
            </a:r>
            <a:r>
              <a:rPr lang="en-US" dirty="0"/>
              <a:t> uses </a:t>
            </a:r>
            <a:r>
              <a:rPr lang="en-US" b="1" dirty="0"/>
              <a:t>Axios</a:t>
            </a:r>
            <a:r>
              <a:rPr lang="en-US" dirty="0"/>
              <a:t> to fetch the </a:t>
            </a:r>
            <a:r>
              <a:rPr lang="en-US" b="1" dirty="0"/>
              <a:t>last 20 draws</a:t>
            </a:r>
            <a:r>
              <a:rPr lang="en-US" dirty="0"/>
              <a:t> via a </a:t>
            </a:r>
            <a:r>
              <a:rPr lang="en-US" b="1" dirty="0"/>
              <a:t>GET request</a:t>
            </a:r>
            <a:r>
              <a:rPr lang="en-US" dirty="0"/>
              <a:t> (http://localhost:8082/api/historique/last20).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function </a:t>
            </a:r>
            <a:r>
              <a:rPr lang="en-US" dirty="0" err="1"/>
              <a:t>getByDayName</a:t>
            </a:r>
            <a:r>
              <a:rPr lang="en-US" dirty="0"/>
              <a:t>(</a:t>
            </a:r>
            <a:r>
              <a:rPr lang="en-US" dirty="0" err="1"/>
              <a:t>dateString</a:t>
            </a:r>
            <a:r>
              <a:rPr lang="en-US" dirty="0"/>
              <a:t>) determines the </a:t>
            </a:r>
            <a:r>
              <a:rPr lang="en-US" b="1" dirty="0"/>
              <a:t>day of the week</a:t>
            </a:r>
            <a:r>
              <a:rPr lang="en-US" dirty="0"/>
              <a:t> corresponding to a given draw date.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 err="1"/>
              <a:t>forEach</a:t>
            </a:r>
            <a:r>
              <a:rPr lang="en-US" b="1" dirty="0"/>
              <a:t> loop</a:t>
            </a:r>
            <a:r>
              <a:rPr lang="en-US" dirty="0"/>
              <a:t> iterates through the API response and dynamically generates </a:t>
            </a:r>
            <a:r>
              <a:rPr lang="en-US" b="1" dirty="0"/>
              <a:t>cards (div elements)</a:t>
            </a:r>
            <a:r>
              <a:rPr lang="en-US" dirty="0"/>
              <a:t> containing: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day of the draw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winning numbers</a:t>
            </a:r>
            <a:r>
              <a:rPr lang="en-US" dirty="0"/>
              <a:t>, displayed as </a:t>
            </a:r>
            <a:r>
              <a:rPr lang="en-US" b="1" dirty="0"/>
              <a:t>blue and red lottery balls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"</a:t>
            </a:r>
            <a:r>
              <a:rPr lang="en-US" b="1" dirty="0" err="1"/>
              <a:t>Détail</a:t>
            </a:r>
            <a:r>
              <a:rPr lang="en-US" b="1" dirty="0"/>
              <a:t> du tirage" ("Draw Details") button</a:t>
            </a:r>
            <a:r>
              <a:rPr lang="en-US" dirty="0"/>
              <a:t>, which provides more information about a specific draw.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📌 </a:t>
            </a:r>
            <a:r>
              <a:rPr lang="en-US" b="1" dirty="0"/>
              <a:t>Bonus Visual</a:t>
            </a:r>
            <a:r>
              <a:rPr lang="en-US" dirty="0"/>
              <a:t>: The right side of the image shows the </a:t>
            </a:r>
            <a:r>
              <a:rPr lang="en-US" b="1" dirty="0"/>
              <a:t>rendered user interface</a:t>
            </a:r>
            <a:r>
              <a:rPr lang="en-US" dirty="0"/>
              <a:t>, featuring a </a:t>
            </a:r>
            <a:r>
              <a:rPr lang="en-US" b="1" dirty="0"/>
              <a:t>clean and structured design</a:t>
            </a:r>
            <a:r>
              <a:rPr lang="en-US" dirty="0"/>
              <a:t> for an intuitive experience.</a:t>
            </a:r>
          </a:p>
          <a:p>
            <a:pPr>
              <a:buNone/>
            </a:pPr>
            <a:endParaRPr lang="fr-FR" b="1" dirty="0"/>
          </a:p>
          <a:p>
            <a:pPr>
              <a:buNone/>
            </a:pPr>
            <a:endParaRPr lang="fr-FR" b="1" dirty="0"/>
          </a:p>
          <a:p>
            <a:pPr>
              <a:buNone/>
            </a:pPr>
            <a:r>
              <a:rPr lang="fr-FR" b="1" dirty="0"/>
              <a:t>Image 2 : Affichage des derniers tirages du Loto</a:t>
            </a:r>
          </a:p>
          <a:p>
            <a:pPr>
              <a:buNone/>
            </a:pPr>
            <a:r>
              <a:rPr lang="fr-FR" dirty="0"/>
              <a:t>📌 </a:t>
            </a:r>
            <a:r>
              <a:rPr lang="fr-FR" b="1" dirty="0"/>
              <a:t>Contexte</a:t>
            </a:r>
            <a:r>
              <a:rPr lang="fr-FR" dirty="0"/>
              <a:t> : Cette capture illustre la partie </a:t>
            </a:r>
            <a:r>
              <a:rPr lang="fr-FR" b="1" dirty="0"/>
              <a:t>frontend en JavaScript (avec Axios et HTML/CSS)</a:t>
            </a:r>
            <a:r>
              <a:rPr lang="fr-FR" dirty="0"/>
              <a:t>, qui affiche les derniers résultats du loto.</a:t>
            </a:r>
          </a:p>
          <a:p>
            <a:pPr>
              <a:buNone/>
            </a:pPr>
            <a:r>
              <a:rPr lang="fr-FR" dirty="0"/>
              <a:t>🔹 </a:t>
            </a:r>
            <a:r>
              <a:rPr lang="fr-FR" b="1" dirty="0"/>
              <a:t>Points clés à expliquer dans la présentation</a:t>
            </a:r>
            <a:r>
              <a:rPr lang="fr-FR" dirty="0"/>
              <a:t>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Le </a:t>
            </a:r>
            <a:r>
              <a:rPr lang="fr-FR" b="1" dirty="0"/>
              <a:t>code JavaScript</a:t>
            </a:r>
            <a:r>
              <a:rPr lang="fr-FR" dirty="0"/>
              <a:t> utilise Axios pour récupérer les </a:t>
            </a:r>
            <a:r>
              <a:rPr lang="fr-FR" b="1" dirty="0"/>
              <a:t>20 derniers tirages</a:t>
            </a:r>
            <a:r>
              <a:rPr lang="fr-FR" dirty="0"/>
              <a:t> via une requête GET (http://localhost:8082/api/historique/last20).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La fonction </a:t>
            </a:r>
            <a:r>
              <a:rPr lang="fr-FR" dirty="0" err="1"/>
              <a:t>getByDayName</a:t>
            </a:r>
            <a:r>
              <a:rPr lang="fr-FR" dirty="0"/>
              <a:t>(</a:t>
            </a:r>
            <a:r>
              <a:rPr lang="fr-FR" dirty="0" err="1"/>
              <a:t>dateString</a:t>
            </a:r>
            <a:r>
              <a:rPr lang="fr-FR" dirty="0"/>
              <a:t>) permet de récupérer le </a:t>
            </a:r>
            <a:r>
              <a:rPr lang="fr-FR" b="1" dirty="0"/>
              <a:t>jour de la semaine</a:t>
            </a:r>
            <a:r>
              <a:rPr lang="fr-FR" dirty="0"/>
              <a:t> correspondant à une date donnée.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La boucle </a:t>
            </a:r>
            <a:r>
              <a:rPr lang="fr-FR" dirty="0" err="1"/>
              <a:t>forEach</a:t>
            </a:r>
            <a:r>
              <a:rPr lang="fr-FR" dirty="0"/>
              <a:t> parcourt les résultats renvoyés par l’API et génère dynamiquement des cartes (</a:t>
            </a:r>
            <a:r>
              <a:rPr lang="fr-FR" dirty="0" err="1"/>
              <a:t>card</a:t>
            </a:r>
            <a:r>
              <a:rPr lang="fr-FR" dirty="0"/>
              <a:t>) contenant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Le </a:t>
            </a:r>
            <a:r>
              <a:rPr lang="fr-FR" b="1" dirty="0"/>
              <a:t>jour du tirage</a:t>
            </a:r>
            <a:r>
              <a:rPr lang="fr-F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Les </a:t>
            </a:r>
            <a:r>
              <a:rPr lang="fr-FR" b="1" dirty="0"/>
              <a:t>numéros gagnants</a:t>
            </a:r>
            <a:r>
              <a:rPr lang="fr-FR" dirty="0"/>
              <a:t> sous forme de </a:t>
            </a:r>
            <a:r>
              <a:rPr lang="fr-FR" b="1" dirty="0"/>
              <a:t>boules bleues et rouges</a:t>
            </a:r>
            <a:r>
              <a:rPr lang="fr-F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Un bouton </a:t>
            </a:r>
            <a:r>
              <a:rPr lang="fr-FR" b="1" dirty="0"/>
              <a:t>"Détail du tirage"</a:t>
            </a:r>
            <a:r>
              <a:rPr lang="fr-FR" dirty="0"/>
              <a:t>, qui permet d’afficher plus d’informations sur un tirage spécifique.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📌 </a:t>
            </a:r>
            <a:r>
              <a:rPr lang="fr-FR" b="1" dirty="0"/>
              <a:t>Bonus visuel</a:t>
            </a:r>
            <a:r>
              <a:rPr lang="fr-FR" dirty="0"/>
              <a:t> : La partie droite de l’image montre le </a:t>
            </a:r>
            <a:r>
              <a:rPr lang="fr-FR" b="1" dirty="0"/>
              <a:t>résultat visuel</a:t>
            </a:r>
            <a:r>
              <a:rPr lang="fr-FR" dirty="0"/>
              <a:t> affiché à l’utilisateur, avec un style épuré et clair.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7454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Now, let’s take a look at the </a:t>
            </a:r>
            <a:r>
              <a:rPr lang="en-US" b="1" dirty="0"/>
              <a:t>core functionalities</a:t>
            </a:r>
            <a:r>
              <a:rPr lang="en-US" dirty="0"/>
              <a:t> of the </a:t>
            </a:r>
            <a:r>
              <a:rPr lang="en-US" dirty="0" err="1"/>
              <a:t>Loto</a:t>
            </a:r>
            <a:r>
              <a:rPr lang="en-US" dirty="0"/>
              <a:t> Tracker API: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User Registration &amp; Authentication</a:t>
            </a:r>
            <a:r>
              <a:rPr lang="en-US" dirty="0"/>
              <a:t> – Secure sign-up and login process with JWT.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Ticket Submission</a:t>
            </a:r>
            <a:r>
              <a:rPr lang="en-US" dirty="0"/>
              <a:t> – Users can submit their lottery numbers via API.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Real-time Winnings Calculation</a:t>
            </a:r>
            <a:r>
              <a:rPr lang="en-US" dirty="0"/>
              <a:t> – Automatic verification against official results.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API Interaction</a:t>
            </a:r>
            <a:r>
              <a:rPr lang="en-US" dirty="0"/>
              <a:t> – Demonstrates interaction between the frontend, database, and backend.</a:t>
            </a:r>
          </a:p>
          <a:p>
            <a:r>
              <a:rPr lang="en-US" dirty="0"/>
              <a:t>By automating these processes, we </a:t>
            </a:r>
            <a:r>
              <a:rPr lang="en-US" b="1" dirty="0"/>
              <a:t>eliminate manual errors</a:t>
            </a:r>
            <a:r>
              <a:rPr lang="en-US" dirty="0"/>
              <a:t> and provide a </a:t>
            </a:r>
            <a:r>
              <a:rPr lang="en-US" b="1" dirty="0"/>
              <a:t>seamless experience</a:t>
            </a:r>
            <a:r>
              <a:rPr lang="en-US" dirty="0"/>
              <a:t> for users.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The API has achieved </a:t>
            </a:r>
            <a:r>
              <a:rPr lang="en-US" b="1" dirty="0"/>
              <a:t>strong performance metrics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200ms</a:t>
            </a:r>
            <a:r>
              <a:rPr lang="en-US" dirty="0"/>
              <a:t> average response time.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98%</a:t>
            </a:r>
            <a:r>
              <a:rPr lang="en-US" dirty="0"/>
              <a:t> request success rate.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250+ tickets</a:t>
            </a:r>
            <a:r>
              <a:rPr lang="en-US" dirty="0"/>
              <a:t> analyzed during testing.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10 critical bugs</a:t>
            </a:r>
            <a:r>
              <a:rPr lang="en-US" dirty="0"/>
              <a:t> identified and resolved during development.</a:t>
            </a:r>
          </a:p>
          <a:p>
            <a:r>
              <a:rPr lang="en-US" dirty="0"/>
              <a:t>These results demonstrate the </a:t>
            </a:r>
            <a:r>
              <a:rPr lang="en-US" b="1" dirty="0"/>
              <a:t>reliability, efficiency, and scalability</a:t>
            </a:r>
            <a:r>
              <a:rPr lang="en-US" dirty="0"/>
              <a:t> of the system.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b="1" dirty="0"/>
              <a:t>JWT Issues</a:t>
            </a:r>
            <a:r>
              <a:rPr lang="en-US" dirty="0"/>
              <a:t> – Initially had security vulnerabilities, solved by implementing </a:t>
            </a:r>
            <a:r>
              <a:rPr lang="en-US" b="1" dirty="0"/>
              <a:t>secure token storage in cookies</a:t>
            </a:r>
            <a:r>
              <a:rPr lang="en-US" dirty="0"/>
              <a:t>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Database Scaling</a:t>
            </a:r>
            <a:r>
              <a:rPr lang="en-US" dirty="0"/>
              <a:t> – Anticipating growth, planned </a:t>
            </a:r>
            <a:r>
              <a:rPr lang="en-US" b="1" dirty="0"/>
              <a:t>migration from SQLite to PostgreSQL</a:t>
            </a:r>
            <a:r>
              <a:rPr lang="en-US" dirty="0"/>
              <a:t>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Slow Comparison Process</a:t>
            </a:r>
            <a:r>
              <a:rPr lang="en-US" dirty="0"/>
              <a:t> – Optimized </a:t>
            </a:r>
            <a:r>
              <a:rPr lang="en-US" b="1" dirty="0"/>
              <a:t>queries</a:t>
            </a:r>
            <a:r>
              <a:rPr lang="en-US" dirty="0"/>
              <a:t> to speed up ticket validation.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Security Concerns</a:t>
            </a:r>
            <a:r>
              <a:rPr lang="en-US" dirty="0"/>
              <a:t> – Configured </a:t>
            </a:r>
            <a:r>
              <a:rPr lang="en-US" b="1" dirty="0"/>
              <a:t>Spring Security</a:t>
            </a:r>
            <a:r>
              <a:rPr lang="en-US" dirty="0"/>
              <a:t> to enhance protection.</a:t>
            </a:r>
          </a:p>
          <a:p>
            <a:r>
              <a:rPr lang="en-US" dirty="0"/>
              <a:t>Each challenge provided </a:t>
            </a:r>
            <a:r>
              <a:rPr lang="en-US" b="1" dirty="0"/>
              <a:t>valuable learning opportunities</a:t>
            </a:r>
            <a:r>
              <a:rPr lang="en-US" dirty="0"/>
              <a:t> that improved the final product.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sdinahet.github.io/SDINAHET/Landing_page_loto_API.html" TargetMode="External"/><Relationship Id="rId3" Type="http://schemas.openxmlformats.org/officeDocument/2006/relationships/image" Target="../media/image41.png"/><Relationship Id="rId7" Type="http://schemas.openxmlformats.org/officeDocument/2006/relationships/hyperlink" Target="https://www.google.com/url?q=https://github.com/SDINAHET/Loto_API/actions&amp;sa=D&amp;source=editors&amp;ust=1742258486452995&amp;usg=AOvVaw0CQMMdYFGN9oKA-9GFYB0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google.com/url?q=https://github.com/SDINAHET/Loto_API&amp;sa=D&amp;source=editors&amp;ust=1742258486452644&amp;usg=AOvVaw2xLnmBT3mhfaUh_0ay7EOJ" TargetMode="External"/><Relationship Id="rId5" Type="http://schemas.openxmlformats.org/officeDocument/2006/relationships/image" Target="../media/image43.png"/><Relationship Id="rId10" Type="http://schemas.openxmlformats.org/officeDocument/2006/relationships/image" Target="../media/image44.png"/><Relationship Id="rId4" Type="http://schemas.openxmlformats.org/officeDocument/2006/relationships/image" Target="../media/image42.pn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4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eg"/><Relationship Id="rId5" Type="http://schemas.openxmlformats.org/officeDocument/2006/relationships/image" Target="../media/image15.jpe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DINAHET/SDINAHET/blob/main/portfolio/demo.mp4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hyperlink" Target="doc/demo.mp4" TargetMode="Externa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11" Type="http://schemas.openxmlformats.org/officeDocument/2006/relationships/image" Target="../media/image32.jpeg"/><Relationship Id="rId5" Type="http://schemas.openxmlformats.org/officeDocument/2006/relationships/image" Target="../media/image27.png"/><Relationship Id="rId10" Type="http://schemas.openxmlformats.org/officeDocument/2006/relationships/image" Target="../media/image31.jpeg"/><Relationship Id="rId4" Type="http://schemas.openxmlformats.org/officeDocument/2006/relationships/image" Target="../media/image26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123242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Loto Tracker API - Portfolio 2025</a:t>
            </a:r>
            <a:endParaRPr lang="en-US" sz="43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4037" y="3865126"/>
            <a:ext cx="7415927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presentation of the Loto Tracker API in Java Spring-Boot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5420558"/>
            <a:ext cx="560665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800" b="1" dirty="0">
                <a:solidFill>
                  <a:srgbClr val="FFE14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Stéphane DINAHET</a:t>
            </a:r>
          </a:p>
          <a:p>
            <a:pPr marL="0" indent="0" algn="l">
              <a:lnSpc>
                <a:spcPts val="5400"/>
              </a:lnSpc>
              <a:buNone/>
            </a:pPr>
            <a:r>
              <a:rPr lang="en-US" sz="4800" b="1" dirty="0">
                <a:solidFill>
                  <a:srgbClr val="FFE14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Holberton School RENNES</a:t>
            </a:r>
            <a:endParaRPr lang="en-US" sz="4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D26B38A-A28A-6E7E-A95C-4D9803FE3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4503"/>
            <a:ext cx="1989124" cy="197260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FA7C6F3-DEC5-B649-5B56-8DA70BB8A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0"/>
            <a:ext cx="5486400" cy="683365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B0EA2D1-918E-BF8B-FF2E-3985CEA6C2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6833653"/>
            <a:ext cx="5486399" cy="13959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-1469985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228249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400"/>
              </a:lnSpc>
            </a:pPr>
            <a:r>
              <a:rPr lang="en-US" sz="4300" b="1" dirty="0">
                <a:solidFill>
                  <a:srgbClr val="FFE14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Lessons Learned</a:t>
            </a:r>
            <a:endParaRPr lang="en-US" sz="43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2284333"/>
            <a:ext cx="556260" cy="5562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3087411"/>
            <a:ext cx="222504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Efficient database management is crucial.</a:t>
            </a:r>
            <a:endParaRPr lang="en-US" sz="19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9361" y="2284333"/>
            <a:ext cx="556260" cy="55626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459362" y="3087411"/>
            <a:ext cx="2225159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Secure authentication requires proactive measures.</a:t>
            </a:r>
            <a:endParaRPr lang="en-US" sz="19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7491" y="5161301"/>
            <a:ext cx="556260" cy="55626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3607237" y="6211254"/>
            <a:ext cx="22250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CI/CD automation saves time.</a:t>
            </a:r>
            <a:endParaRPr lang="en-US" sz="19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037" y="5408176"/>
            <a:ext cx="556260" cy="55626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864037" y="6211254"/>
            <a:ext cx="22250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Early user testing improves quality.</a:t>
            </a:r>
            <a:endParaRPr lang="en-US" sz="1900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86F1AC5-9AD3-46BF-52DD-A95E6EC0E6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8592" y="2892749"/>
            <a:ext cx="7896980" cy="531647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8673" y="635318"/>
            <a:ext cx="6583918" cy="641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50"/>
              </a:lnSpc>
            </a:pPr>
            <a:r>
              <a:rPr lang="en-US" sz="4000" b="1" dirty="0">
                <a:solidFill>
                  <a:srgbClr val="FFE14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 &amp; Next Steps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2154675" y="3709988"/>
            <a:ext cx="2567226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500"/>
              </a:lnSpc>
            </a:pPr>
            <a:r>
              <a:rPr lang="en-US" sz="200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 Success of MVP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981" y="1739265"/>
            <a:ext cx="4262438" cy="426243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672673" y="3397865"/>
            <a:ext cx="345638" cy="432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350"/>
              </a:lnSpc>
            </a:pPr>
            <a:r>
              <a:rPr lang="en-US" sz="270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27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792892" y="2557820"/>
            <a:ext cx="2567226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Stable API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981" y="1739265"/>
            <a:ext cx="4262438" cy="426243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099286" y="2509898"/>
            <a:ext cx="345638" cy="432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350"/>
              </a:lnSpc>
            </a:pPr>
            <a:r>
              <a:rPr lang="en-US" sz="270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7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1147783" y="497283"/>
            <a:ext cx="3263232" cy="438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440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Thank You!</a:t>
            </a:r>
            <a:endParaRPr lang="en-US" sz="4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3981" y="1739265"/>
            <a:ext cx="4262438" cy="426243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655064" y="5055334"/>
            <a:ext cx="345638" cy="432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350"/>
              </a:lnSpc>
            </a:pPr>
            <a:r>
              <a:rPr lang="en-US" sz="270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27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4721901" y="5978516"/>
            <a:ext cx="6769001" cy="7393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MVP developed &amp; tested successfully with </a:t>
            </a:r>
            <a:r>
              <a:rPr lang="en-US" dirty="0" err="1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Github</a:t>
            </a:r>
            <a:r>
              <a:rPr lang="en-US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actions. Next steps: Deployment on a stable hosting platform. </a:t>
            </a:r>
            <a:endParaRPr lang="en-US" dirty="0"/>
          </a:p>
        </p:txBody>
      </p:sp>
      <p:sp>
        <p:nvSpPr>
          <p:cNvPr id="13" name="Text 8"/>
          <p:cNvSpPr/>
          <p:nvPr/>
        </p:nvSpPr>
        <p:spPr>
          <a:xfrm>
            <a:off x="358219" y="7585725"/>
            <a:ext cx="13463510" cy="484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Project Repository: </a:t>
            </a:r>
            <a:r>
              <a:rPr lang="en-US" u="sng" dirty="0">
                <a:solidFill>
                  <a:srgbClr val="FFE14D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Repository</a:t>
            </a:r>
            <a:r>
              <a:rPr lang="en-US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en-US" u="sng" dirty="0">
                <a:solidFill>
                  <a:srgbClr val="FFE14D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CI/CD Actions</a:t>
            </a:r>
            <a:r>
              <a:rPr lang="en-US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Landing Page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AD149EA-D98C-C193-8276-4AFA857189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79399" y="7742622"/>
            <a:ext cx="1750543" cy="32768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A72853C-1652-8CCF-DDFE-76FB094D9E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95056" y="5350908"/>
            <a:ext cx="2834886" cy="2758679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36BED220-0F6D-18D5-8847-B254847F8F92}"/>
              </a:ext>
            </a:extLst>
          </p:cNvPr>
          <p:cNvSpPr txBox="1"/>
          <p:nvPr/>
        </p:nvSpPr>
        <p:spPr>
          <a:xfrm>
            <a:off x="11435527" y="4918941"/>
            <a:ext cx="33186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FFE14D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SDINAHET/</a:t>
            </a:r>
            <a:r>
              <a:rPr lang="en-US" sz="2400" b="1" u="sng" dirty="0" err="1">
                <a:solidFill>
                  <a:srgbClr val="FFE14D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Loto_API</a:t>
            </a:r>
            <a:endParaRPr lang="fr-FR" sz="24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842623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 Overview</a:t>
            </a:r>
            <a:endParaRPr lang="en-US" sz="43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64037" y="5176361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977146" y="5248275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25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666280" y="5176361"/>
            <a:ext cx="322135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Secure Authentication</a:t>
            </a:r>
            <a:endParaRPr lang="en-US" sz="21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666280" y="5667375"/>
            <a:ext cx="552557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JWT authentication for user management.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7438668" y="5176361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9" name="Text 6"/>
          <p:cNvSpPr/>
          <p:nvPr/>
        </p:nvSpPr>
        <p:spPr>
          <a:xfrm>
            <a:off x="7551777" y="5248275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5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8240911" y="5176361"/>
            <a:ext cx="283654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Ticket Management</a:t>
            </a:r>
            <a:endParaRPr lang="en-US" sz="21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240911" y="5667375"/>
            <a:ext cx="552557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Submission and verification of lottery tickets.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6586895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13" name="Text 10"/>
          <p:cNvSpPr/>
          <p:nvPr/>
        </p:nvSpPr>
        <p:spPr>
          <a:xfrm>
            <a:off x="977146" y="6658808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25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666280" y="6586895"/>
            <a:ext cx="342578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Automated Comparison</a:t>
            </a:r>
            <a:endParaRPr lang="en-US" sz="21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666280" y="7077908"/>
            <a:ext cx="552557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Automatic comparison with official FDJ results.</a:t>
            </a:r>
            <a:endParaRPr lang="en-US" sz="1900" dirty="0"/>
          </a:p>
        </p:txBody>
      </p:sp>
      <p:sp>
        <p:nvSpPr>
          <p:cNvPr id="16" name="Shape 13"/>
          <p:cNvSpPr/>
          <p:nvPr/>
        </p:nvSpPr>
        <p:spPr>
          <a:xfrm>
            <a:off x="7438668" y="6586895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17" name="Text 14"/>
          <p:cNvSpPr/>
          <p:nvPr/>
        </p:nvSpPr>
        <p:spPr>
          <a:xfrm>
            <a:off x="7551777" y="6658808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US" sz="25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8240911" y="6586895"/>
            <a:ext cx="305157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Real-time Calculation</a:t>
            </a:r>
            <a:endParaRPr lang="en-US" sz="21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8240911" y="7077908"/>
            <a:ext cx="552557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Real-time calculation of winnings.</a:t>
            </a:r>
            <a:endParaRPr lang="en-US" sz="1900" dirty="0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63C26040-34E5-42BA-3019-0D5190080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038400" cy="308610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EB292262-1D2A-B72C-C5C7-C9932923C8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0396" y="151221"/>
            <a:ext cx="1780458" cy="372654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BF112932-01D7-B255-0474-4E85D42C42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79399" y="7742622"/>
            <a:ext cx="1750543" cy="3276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6383" y="644247"/>
            <a:ext cx="5814774" cy="650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FFE14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Development Process</a:t>
            </a:r>
            <a:endParaRPr lang="en-US" sz="40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569869" y="1646396"/>
            <a:ext cx="30480" cy="5938957"/>
          </a:xfrm>
          <a:prstGeom prst="roundRect">
            <a:avLst>
              <a:gd name="adj" fmla="val 1153077"/>
            </a:avLst>
          </a:prstGeom>
          <a:solidFill>
            <a:srgbClr val="5F5F63"/>
          </a:solidFill>
          <a:ln/>
        </p:spPr>
      </p:sp>
      <p:sp>
        <p:nvSpPr>
          <p:cNvPr id="5" name="Shape 2"/>
          <p:cNvSpPr/>
          <p:nvPr/>
        </p:nvSpPr>
        <p:spPr>
          <a:xfrm>
            <a:off x="6802934" y="2158127"/>
            <a:ext cx="702826" cy="30480"/>
          </a:xfrm>
          <a:prstGeom prst="roundRect">
            <a:avLst>
              <a:gd name="adj" fmla="val 1153077"/>
            </a:avLst>
          </a:prstGeom>
          <a:solidFill>
            <a:srgbClr val="5F5F63"/>
          </a:solidFill>
          <a:ln/>
        </p:spPr>
      </p:sp>
      <p:sp>
        <p:nvSpPr>
          <p:cNvPr id="6" name="Shape 3"/>
          <p:cNvSpPr/>
          <p:nvPr/>
        </p:nvSpPr>
        <p:spPr>
          <a:xfrm>
            <a:off x="6306324" y="1909882"/>
            <a:ext cx="527090" cy="527090"/>
          </a:xfrm>
          <a:prstGeom prst="roundRect">
            <a:avLst>
              <a:gd name="adj" fmla="val 66679"/>
            </a:avLst>
          </a:prstGeom>
          <a:solidFill>
            <a:srgbClr val="46464A"/>
          </a:solidFill>
          <a:ln/>
        </p:spPr>
      </p:sp>
      <p:sp>
        <p:nvSpPr>
          <p:cNvPr id="7" name="Text 4"/>
          <p:cNvSpPr/>
          <p:nvPr/>
        </p:nvSpPr>
        <p:spPr>
          <a:xfrm>
            <a:off x="6413659" y="1978164"/>
            <a:ext cx="312301" cy="390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24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741444" y="1880592"/>
            <a:ext cx="2603302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Planning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741444" y="2346484"/>
            <a:ext cx="6068973" cy="374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Feature definition and technical research.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6802934" y="3701415"/>
            <a:ext cx="702826" cy="30480"/>
          </a:xfrm>
          <a:prstGeom prst="roundRect">
            <a:avLst>
              <a:gd name="adj" fmla="val 1153077"/>
            </a:avLst>
          </a:prstGeom>
          <a:solidFill>
            <a:srgbClr val="5F5F63"/>
          </a:solidFill>
          <a:ln/>
        </p:spPr>
      </p:sp>
      <p:sp>
        <p:nvSpPr>
          <p:cNvPr id="11" name="Shape 8"/>
          <p:cNvSpPr/>
          <p:nvPr/>
        </p:nvSpPr>
        <p:spPr>
          <a:xfrm>
            <a:off x="6306324" y="3453170"/>
            <a:ext cx="527090" cy="527090"/>
          </a:xfrm>
          <a:prstGeom prst="roundRect">
            <a:avLst>
              <a:gd name="adj" fmla="val 66679"/>
            </a:avLst>
          </a:prstGeom>
          <a:solidFill>
            <a:srgbClr val="46464A"/>
          </a:solidFill>
          <a:ln/>
        </p:spPr>
      </p:sp>
      <p:sp>
        <p:nvSpPr>
          <p:cNvPr id="12" name="Text 9"/>
          <p:cNvSpPr/>
          <p:nvPr/>
        </p:nvSpPr>
        <p:spPr>
          <a:xfrm>
            <a:off x="6413659" y="3521452"/>
            <a:ext cx="312301" cy="390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4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741444" y="3423880"/>
            <a:ext cx="3029664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Backend Development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741444" y="3889772"/>
            <a:ext cx="6068973" cy="374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Implemented with Spring Boot</a:t>
            </a:r>
            <a:endParaRPr lang="en-US" sz="1800" dirty="0"/>
          </a:p>
        </p:txBody>
      </p:sp>
      <p:sp>
        <p:nvSpPr>
          <p:cNvPr id="15" name="Shape 12"/>
          <p:cNvSpPr/>
          <p:nvPr/>
        </p:nvSpPr>
        <p:spPr>
          <a:xfrm>
            <a:off x="6802934" y="5244703"/>
            <a:ext cx="702826" cy="30480"/>
          </a:xfrm>
          <a:prstGeom prst="roundRect">
            <a:avLst>
              <a:gd name="adj" fmla="val 1153077"/>
            </a:avLst>
          </a:prstGeom>
          <a:solidFill>
            <a:srgbClr val="5F5F63"/>
          </a:solidFill>
          <a:ln/>
        </p:spPr>
      </p:sp>
      <p:sp>
        <p:nvSpPr>
          <p:cNvPr id="16" name="Shape 13"/>
          <p:cNvSpPr/>
          <p:nvPr/>
        </p:nvSpPr>
        <p:spPr>
          <a:xfrm>
            <a:off x="6306324" y="4996458"/>
            <a:ext cx="527090" cy="527090"/>
          </a:xfrm>
          <a:prstGeom prst="roundRect">
            <a:avLst>
              <a:gd name="adj" fmla="val 66679"/>
            </a:avLst>
          </a:prstGeom>
          <a:solidFill>
            <a:srgbClr val="46464A"/>
          </a:solidFill>
          <a:ln/>
        </p:spPr>
      </p:sp>
      <p:sp>
        <p:nvSpPr>
          <p:cNvPr id="17" name="Text 14"/>
          <p:cNvSpPr/>
          <p:nvPr/>
        </p:nvSpPr>
        <p:spPr>
          <a:xfrm>
            <a:off x="6413659" y="5064740"/>
            <a:ext cx="312301" cy="390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24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741444" y="4967168"/>
            <a:ext cx="2918460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Database Integration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741444" y="5433060"/>
            <a:ext cx="6068973" cy="374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MongoDB &amp; SQLite for storage.</a:t>
            </a:r>
            <a:endParaRPr lang="en-US" sz="1800" dirty="0"/>
          </a:p>
        </p:txBody>
      </p:sp>
      <p:sp>
        <p:nvSpPr>
          <p:cNvPr id="20" name="Shape 17"/>
          <p:cNvSpPr/>
          <p:nvPr/>
        </p:nvSpPr>
        <p:spPr>
          <a:xfrm>
            <a:off x="6802934" y="6787991"/>
            <a:ext cx="702826" cy="30480"/>
          </a:xfrm>
          <a:prstGeom prst="roundRect">
            <a:avLst>
              <a:gd name="adj" fmla="val 1153077"/>
            </a:avLst>
          </a:prstGeom>
          <a:solidFill>
            <a:srgbClr val="5F5F63"/>
          </a:solidFill>
          <a:ln/>
        </p:spPr>
      </p:sp>
      <p:sp>
        <p:nvSpPr>
          <p:cNvPr id="21" name="Shape 18"/>
          <p:cNvSpPr/>
          <p:nvPr/>
        </p:nvSpPr>
        <p:spPr>
          <a:xfrm>
            <a:off x="6306324" y="6539746"/>
            <a:ext cx="527090" cy="527090"/>
          </a:xfrm>
          <a:prstGeom prst="roundRect">
            <a:avLst>
              <a:gd name="adj" fmla="val 66679"/>
            </a:avLst>
          </a:prstGeom>
          <a:solidFill>
            <a:srgbClr val="46464A"/>
          </a:solidFill>
          <a:ln/>
        </p:spPr>
      </p:sp>
      <p:sp>
        <p:nvSpPr>
          <p:cNvPr id="22" name="Text 19"/>
          <p:cNvSpPr/>
          <p:nvPr/>
        </p:nvSpPr>
        <p:spPr>
          <a:xfrm>
            <a:off x="6413659" y="6608028"/>
            <a:ext cx="312301" cy="390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US" sz="24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7741444" y="6510457"/>
            <a:ext cx="2929414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Testing &amp; Deployment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7741444" y="6976348"/>
            <a:ext cx="6068973" cy="374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CI/CD pipeline with GitHub Actions &amp; Docker.</a:t>
            </a:r>
            <a:endParaRPr lang="en-US" sz="1800" dirty="0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1573FB73-F030-1FDD-8015-F53A56760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9399" y="7742622"/>
            <a:ext cx="1750543" cy="327688"/>
          </a:xfrm>
          <a:prstGeom prst="rect">
            <a:avLst/>
          </a:prstGeom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7B036A4E-C001-6B35-7DB9-1AD2C72CE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203" y="3519141"/>
            <a:ext cx="2209800" cy="74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>
            <a:extLst>
              <a:ext uri="{FF2B5EF4-FFF2-40B4-BE49-F238E27FC236}">
                <a16:creationId xmlns:a16="http://schemas.microsoft.com/office/drawing/2014/main" id="{83FAACFD-4239-13E3-8B5F-43FC0E432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4222" y="4846080"/>
            <a:ext cx="1349076" cy="1349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DA46AF40-42AE-375D-1A23-863838352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805" y="4846080"/>
            <a:ext cx="1154209" cy="1349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A4DE0DCB-14B0-8FC3-3D1A-6E0775B41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6478" y="6708564"/>
            <a:ext cx="1750543" cy="98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64832"/>
            <a:ext cx="643949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Technical Architecture</a:t>
            </a:r>
            <a:endParaRPr lang="en-US" sz="43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97337" y="376438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Backend</a:t>
            </a:r>
            <a:endParaRPr lang="en-US" sz="21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48492" y="4345560"/>
            <a:ext cx="27739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Java 21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Spring Boot 3,4,2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3027808" y="374081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Authentication</a:t>
            </a:r>
            <a:endParaRPr lang="en-US" sz="21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2997090" y="4302418"/>
            <a:ext cx="27739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Secure JWT (blacklist, short expiration).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6200775" y="377417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Storage</a:t>
            </a:r>
            <a:endParaRPr lang="en-US" sz="21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6200775" y="4290746"/>
            <a:ext cx="290685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SQLite for tickets &amp; users, MongoDB for history.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9373742" y="370070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Automation</a:t>
            </a:r>
            <a:endParaRPr lang="en-US" sz="21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343024" y="4273326"/>
            <a:ext cx="27739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Scraping official </a:t>
            </a:r>
            <a:r>
              <a:rPr lang="en-US" sz="1900" dirty="0" err="1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loto</a:t>
            </a: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results every 30 minutes and calculation gains every 30 seconds.</a:t>
            </a:r>
            <a:endParaRPr lang="en-US" sz="1900" dirty="0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8741934B-D14A-D278-62AD-992F15C6C3C4}"/>
              </a:ext>
            </a:extLst>
          </p:cNvPr>
          <p:cNvSpPr/>
          <p:nvPr/>
        </p:nvSpPr>
        <p:spPr>
          <a:xfrm>
            <a:off x="12565387" y="370070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Package</a:t>
            </a:r>
            <a:endParaRPr lang="en-US" sz="21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A5DABBA0-9C05-5205-4D65-B3772748A343}"/>
              </a:ext>
            </a:extLst>
          </p:cNvPr>
          <p:cNvSpPr/>
          <p:nvPr/>
        </p:nvSpPr>
        <p:spPr>
          <a:xfrm>
            <a:off x="12565387" y="4278354"/>
            <a:ext cx="206501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Docker of Project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</a:rPr>
              <a:t>and integration testing with </a:t>
            </a:r>
            <a:r>
              <a:rPr lang="en-US" sz="1900" dirty="0" err="1">
                <a:solidFill>
                  <a:srgbClr val="D7D4CC"/>
                </a:solidFill>
                <a:latin typeface="Raleway Medium" pitchFamily="34" charset="0"/>
              </a:rPr>
              <a:t>github</a:t>
            </a:r>
            <a:r>
              <a:rPr lang="en-US" sz="1900" dirty="0">
                <a:solidFill>
                  <a:srgbClr val="D7D4CC"/>
                </a:solidFill>
                <a:latin typeface="Raleway Medium" pitchFamily="34" charset="0"/>
              </a:rPr>
              <a:t> actions </a:t>
            </a:r>
            <a:endParaRPr lang="en-US" sz="19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355B94-6242-B783-86CF-17996B444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3142" y="6058631"/>
            <a:ext cx="233680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B72D67A-CBDB-430F-3A2A-FA52E6139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90" y="7093461"/>
            <a:ext cx="2209800" cy="74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9699D94-B52E-CA82-A601-7417284D5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4" t="20963" r="23428" b="22707"/>
          <a:stretch/>
        </p:blipFill>
        <p:spPr bwMode="auto">
          <a:xfrm>
            <a:off x="3207874" y="5746106"/>
            <a:ext cx="2030556" cy="118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B69144A-0F18-D4C0-ED83-2F06ADF9C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541" y="597628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E65FBC1-DE46-1268-E484-6E3A1C916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75" y="5254520"/>
            <a:ext cx="14668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1B8D41D-1405-6534-8476-0AF4B288E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5536" y="5976285"/>
            <a:ext cx="1605419" cy="209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409559D-7219-D394-8E32-DE96BE7C5A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79399" y="7742622"/>
            <a:ext cx="1750543" cy="327688"/>
          </a:xfrm>
          <a:prstGeom prst="rect">
            <a:avLst/>
          </a:prstGeom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3262A09F-0A06-FD73-350F-DB9DE8B36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92" y="5318322"/>
            <a:ext cx="914400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7B1C80E-4A2A-D917-7C0D-0ED57F445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9399" y="7742622"/>
            <a:ext cx="1750543" cy="3276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75CA2C3-91FE-B403-765F-276B10094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4193"/>
            <a:ext cx="14794494" cy="715913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D0249A6-7572-173A-E04C-16C3733C6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7640" y="5639938"/>
            <a:ext cx="6842760" cy="2589662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B3B72B0A-1378-56C7-0109-E1C07241C9AB}"/>
              </a:ext>
            </a:extLst>
          </p:cNvPr>
          <p:cNvSpPr/>
          <p:nvPr/>
        </p:nvSpPr>
        <p:spPr>
          <a:xfrm>
            <a:off x="5264662" y="156060"/>
            <a:ext cx="5445681" cy="650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FFE14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API Backend (Java Spring-Boot)</a:t>
            </a:r>
            <a:endParaRPr lang="en-US" sz="40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337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B1A7EAD-B0AD-0A85-82CA-1E7414549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9399" y="7742622"/>
            <a:ext cx="1750543" cy="32768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7A02D7D-35F9-050A-8A98-E03928B4C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78531" y="831310"/>
            <a:ext cx="11206731" cy="7239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5892E58-5011-BAAB-1F0B-7D5703ECF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9453" y="2571385"/>
            <a:ext cx="7153316" cy="3086830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18D5CAD9-10D1-11B3-D4F2-0D11082E8033}"/>
              </a:ext>
            </a:extLst>
          </p:cNvPr>
          <p:cNvSpPr/>
          <p:nvPr/>
        </p:nvSpPr>
        <p:spPr>
          <a:xfrm>
            <a:off x="4924834" y="207948"/>
            <a:ext cx="5445681" cy="650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FFE14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API Frontend (</a:t>
            </a:r>
            <a:r>
              <a:rPr lang="en-US" sz="4050" b="1" dirty="0" err="1">
                <a:solidFill>
                  <a:srgbClr val="FFE14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JavaScripte</a:t>
            </a:r>
            <a:r>
              <a:rPr lang="en-US" sz="4050" b="1" dirty="0">
                <a:solidFill>
                  <a:srgbClr val="FFE14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40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304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06383" y="644247"/>
            <a:ext cx="5445681" cy="650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FFE14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MVP Demonstration</a:t>
            </a:r>
            <a:endParaRPr lang="en-US" sz="40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06383" y="1646396"/>
            <a:ext cx="7504033" cy="1309092"/>
          </a:xfrm>
          <a:prstGeom prst="roundRect">
            <a:avLst>
              <a:gd name="adj" fmla="val 26847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6540579" y="1880592"/>
            <a:ext cx="2603302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Registration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540579" y="2346484"/>
            <a:ext cx="7035641" cy="374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Show user registration and authentication.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6306383" y="3189684"/>
            <a:ext cx="7504033" cy="1309092"/>
          </a:xfrm>
          <a:prstGeom prst="roundRect">
            <a:avLst>
              <a:gd name="adj" fmla="val 26847"/>
            </a:avLst>
          </a:prstGeom>
          <a:solidFill>
            <a:srgbClr val="46464A"/>
          </a:solidFill>
          <a:ln/>
        </p:spPr>
      </p:sp>
      <p:sp>
        <p:nvSpPr>
          <p:cNvPr id="8" name="Text 5"/>
          <p:cNvSpPr/>
          <p:nvPr/>
        </p:nvSpPr>
        <p:spPr>
          <a:xfrm>
            <a:off x="6540579" y="3423880"/>
            <a:ext cx="2603302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Ticket Submission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540579" y="3889772"/>
            <a:ext cx="7035641" cy="374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Submitting and verifying lottery tickets.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6306383" y="4732973"/>
            <a:ext cx="7504033" cy="1309092"/>
          </a:xfrm>
          <a:prstGeom prst="roundRect">
            <a:avLst>
              <a:gd name="adj" fmla="val 26847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6540579" y="4967168"/>
            <a:ext cx="2603302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Real-time Winnings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540579" y="5433060"/>
            <a:ext cx="7035641" cy="374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Real-time winnings calculation.</a:t>
            </a:r>
            <a:endParaRPr lang="en-US" sz="1800" dirty="0"/>
          </a:p>
        </p:txBody>
      </p:sp>
      <p:sp>
        <p:nvSpPr>
          <p:cNvPr id="13" name="Shape 10"/>
          <p:cNvSpPr/>
          <p:nvPr/>
        </p:nvSpPr>
        <p:spPr>
          <a:xfrm>
            <a:off x="6306383" y="6276261"/>
            <a:ext cx="7504033" cy="1309092"/>
          </a:xfrm>
          <a:prstGeom prst="roundRect">
            <a:avLst>
              <a:gd name="adj" fmla="val 26847"/>
            </a:avLst>
          </a:prstGeom>
          <a:solidFill>
            <a:srgbClr val="46464A"/>
          </a:solidFill>
          <a:ln/>
        </p:spPr>
      </p:sp>
      <p:sp>
        <p:nvSpPr>
          <p:cNvPr id="14" name="Text 11"/>
          <p:cNvSpPr/>
          <p:nvPr/>
        </p:nvSpPr>
        <p:spPr>
          <a:xfrm>
            <a:off x="6540579" y="6510457"/>
            <a:ext cx="2603302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API Interaction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540579" y="6976348"/>
            <a:ext cx="7035641" cy="374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API &amp; database interactions.</a:t>
            </a:r>
            <a:endParaRPr lang="en-US" sz="1800" dirty="0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D132189-D6DD-F6DD-0B3F-9DC8E3C4152E}"/>
              </a:ext>
            </a:extLst>
          </p:cNvPr>
          <p:cNvGrpSpPr/>
          <p:nvPr/>
        </p:nvGrpSpPr>
        <p:grpSpPr>
          <a:xfrm>
            <a:off x="-472441" y="-27504"/>
            <a:ext cx="6544628" cy="9052560"/>
            <a:chOff x="417326" y="715206"/>
            <a:chExt cx="5069073" cy="6861930"/>
          </a:xfrm>
        </p:grpSpPr>
        <p:pic>
          <p:nvPicPr>
            <p:cNvPr id="2" name="Image 0" descr="preencoded.png">
              <a:hlinkClick r:id="rId3"/>
            </p:cNvPr>
            <p:cNvPicPr>
              <a:picLocks noChangeAspect="1"/>
            </p:cNvPicPr>
            <p:nvPr/>
          </p:nvPicPr>
          <p:blipFill>
            <a:blip r:embed="rId4"/>
            <a:srcRect l="7606" t="8690" b="7928"/>
            <a:stretch/>
          </p:blipFill>
          <p:spPr>
            <a:xfrm>
              <a:off x="417326" y="715206"/>
              <a:ext cx="5069073" cy="6861930"/>
            </a:xfrm>
            <a:prstGeom prst="rect">
              <a:avLst/>
            </a:prstGeom>
          </p:spPr>
        </p:pic>
        <p:pic>
          <p:nvPicPr>
            <p:cNvPr id="17" name="Image 16">
              <a:hlinkClick r:id="rId5" action="ppaction://hlinkfile"/>
              <a:extLst>
                <a:ext uri="{FF2B5EF4-FFF2-40B4-BE49-F238E27FC236}">
                  <a16:creationId xmlns:a16="http://schemas.microsoft.com/office/drawing/2014/main" id="{6CFF53B5-08B8-1C5C-5DBB-E9F5FEFF1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4426">
              <a:off x="1162855" y="1993472"/>
              <a:ext cx="3888681" cy="3608186"/>
            </a:xfrm>
            <a:prstGeom prst="rect">
              <a:avLst/>
            </a:prstGeom>
          </p:spPr>
        </p:pic>
      </p:grpSp>
      <p:pic>
        <p:nvPicPr>
          <p:cNvPr id="18" name="Image 17">
            <a:extLst>
              <a:ext uri="{FF2B5EF4-FFF2-40B4-BE49-F238E27FC236}">
                <a16:creationId xmlns:a16="http://schemas.microsoft.com/office/drawing/2014/main" id="{3778F297-13EC-8E27-11DE-B37119813D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79399" y="7742622"/>
            <a:ext cx="1750543" cy="3276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26468" y="424815"/>
            <a:ext cx="4037409" cy="428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4000" b="1" dirty="0">
                <a:solidFill>
                  <a:srgbClr val="FFE14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Performance &amp; Results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026468" y="1162050"/>
            <a:ext cx="8063865" cy="509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400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200ms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9201150" y="1864042"/>
            <a:ext cx="1714500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Average API Response</a:t>
            </a:r>
            <a:endParaRPr lang="en-US" sz="13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026468" y="2170867"/>
            <a:ext cx="8063865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Average API response time.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6026468" y="2957751"/>
            <a:ext cx="8063865" cy="509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400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98%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201150" y="3659743"/>
            <a:ext cx="1714500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Request Success</a:t>
            </a:r>
            <a:endParaRPr lang="en-US" sz="13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026468" y="3966567"/>
            <a:ext cx="8063865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API request success rate.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6026468" y="4753451"/>
            <a:ext cx="8063865" cy="509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400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250+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9201150" y="5455444"/>
            <a:ext cx="1714500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Tickets Analyzed</a:t>
            </a:r>
            <a:endParaRPr lang="en-US" sz="13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026468" y="5762268"/>
            <a:ext cx="8063865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Total tickets analyzed.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6026468" y="6549152"/>
            <a:ext cx="8063865" cy="509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400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9201150" y="7251144"/>
            <a:ext cx="1714500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Critical Bugs</a:t>
            </a:r>
            <a:endParaRPr lang="en-US" sz="13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026468" y="7557968"/>
            <a:ext cx="8063865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Critical bugs resolved.</a:t>
            </a:r>
            <a:endParaRPr lang="en-US" sz="1200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A7CB99CC-21FB-BA97-C307-DD230C4FD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9399" y="7742622"/>
            <a:ext cx="1750543" cy="32768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732" y="2747190"/>
            <a:ext cx="5543863" cy="58581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74595" y="930951"/>
            <a:ext cx="7090291" cy="625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900"/>
              </a:lnSpc>
            </a:pPr>
            <a:r>
              <a:rPr lang="en-US" sz="3900" b="1" dirty="0">
                <a:solidFill>
                  <a:srgbClr val="FFE14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Challenges &amp; Solutions</a:t>
            </a:r>
            <a:endParaRPr lang="en-US" sz="39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594" y="1894165"/>
            <a:ext cx="1125974" cy="135112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738348" y="2119313"/>
            <a:ext cx="2502218" cy="31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95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JWT Issues</a:t>
            </a:r>
            <a:endParaRPr lang="en-US" sz="19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 2"/>
          <p:cNvSpPr/>
          <p:nvPr/>
        </p:nvSpPr>
        <p:spPr>
          <a:xfrm>
            <a:off x="7738349" y="2567108"/>
            <a:ext cx="6103858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Implemented token in cookies.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4594" y="3245287"/>
            <a:ext cx="1125974" cy="135112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738349" y="3327426"/>
            <a:ext cx="1845552" cy="246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95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Database Scaling in future</a:t>
            </a:r>
            <a:endParaRPr lang="en-US" sz="19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 4"/>
          <p:cNvSpPr/>
          <p:nvPr/>
        </p:nvSpPr>
        <p:spPr>
          <a:xfrm>
            <a:off x="7738349" y="3918229"/>
            <a:ext cx="6103858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Migration SQLite to PostgreSQL.</a:t>
            </a:r>
            <a:endParaRPr lang="en-US" sz="17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4594" y="4596409"/>
            <a:ext cx="1125974" cy="1351121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738348" y="4821555"/>
            <a:ext cx="2502218" cy="31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95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Slow Comparison</a:t>
            </a:r>
            <a:endParaRPr lang="en-US" sz="19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 6"/>
          <p:cNvSpPr/>
          <p:nvPr/>
        </p:nvSpPr>
        <p:spPr>
          <a:xfrm>
            <a:off x="7738349" y="5269350"/>
            <a:ext cx="6103858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Optimized queries</a:t>
            </a:r>
            <a:endParaRPr lang="en-US" sz="175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4594" y="5947530"/>
            <a:ext cx="1125974" cy="13511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738348" y="6172676"/>
            <a:ext cx="2502218" cy="31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95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Security Issues</a:t>
            </a:r>
            <a:endParaRPr lang="en-US" sz="19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 8"/>
          <p:cNvSpPr/>
          <p:nvPr/>
        </p:nvSpPr>
        <p:spPr>
          <a:xfrm>
            <a:off x="7738349" y="6620470"/>
            <a:ext cx="6103858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Configured Spring Security</a:t>
            </a:r>
            <a:endParaRPr lang="en-US" sz="1750" dirty="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6C0ABA0A-2A59-F82C-1F77-C24BB5E91F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79399" y="7742622"/>
            <a:ext cx="1750543" cy="327688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8A8F5B9-7073-2161-AC8A-8AB696F49C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1" t="14806" r="17736" b="31681"/>
          <a:stretch/>
        </p:blipFill>
        <p:spPr bwMode="auto">
          <a:xfrm>
            <a:off x="11934825" y="2009775"/>
            <a:ext cx="1125974" cy="917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9E9A260-38A5-9E29-4B53-681A99826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1120" y="3107055"/>
            <a:ext cx="1158323" cy="117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DE4698E-2CA0-D835-D4E1-99939B9F0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3198" y="6436972"/>
            <a:ext cx="1271688" cy="122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D9B9AFA3-1C7D-261D-5444-6FD45C09674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90278" y="4662790"/>
            <a:ext cx="3172464" cy="157328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1704</Words>
  <Application>Microsoft Office PowerPoint</Application>
  <PresentationFormat>Personnalisé</PresentationFormat>
  <Paragraphs>186</Paragraphs>
  <Slides>11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5" baseType="lpstr">
      <vt:lpstr>Calibri</vt:lpstr>
      <vt:lpstr>Raleway Medium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Stéphane Dinahet</cp:lastModifiedBy>
  <cp:revision>21</cp:revision>
  <dcterms:created xsi:type="dcterms:W3CDTF">2025-03-18T00:06:11Z</dcterms:created>
  <dcterms:modified xsi:type="dcterms:W3CDTF">2025-03-18T03:06:54Z</dcterms:modified>
</cp:coreProperties>
</file>